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8"/>
  </p:notesMasterIdLst>
  <p:sldIdLst>
    <p:sldId id="309" r:id="rId2"/>
    <p:sldId id="308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71" r:id="rId11"/>
    <p:sldId id="272" r:id="rId12"/>
    <p:sldId id="273" r:id="rId13"/>
    <p:sldId id="275" r:id="rId14"/>
    <p:sldId id="276" r:id="rId15"/>
    <p:sldId id="278" r:id="rId16"/>
    <p:sldId id="280" r:id="rId17"/>
    <p:sldId id="284" r:id="rId18"/>
    <p:sldId id="286" r:id="rId19"/>
    <p:sldId id="287" r:id="rId20"/>
    <p:sldId id="288" r:id="rId21"/>
    <p:sldId id="289" r:id="rId22"/>
    <p:sldId id="290" r:id="rId23"/>
    <p:sldId id="292" r:id="rId24"/>
    <p:sldId id="293" r:id="rId25"/>
    <p:sldId id="294" r:id="rId26"/>
    <p:sldId id="295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69B9-0D65-4AE3-BFFC-1FE44C99F924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37B4D-FD3D-40EB-BCC9-4391D9E00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7C10F-225C-49AC-972F-90096DFFB4D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Stress the importance of electrical safety. </a:t>
            </a:r>
          </a:p>
          <a:p>
            <a:endParaRPr lang="en-US" sz="1400" i="1" smtClean="0"/>
          </a:p>
          <a:p>
            <a:r>
              <a:rPr lang="en-US" sz="1400" i="1" smtClean="0"/>
              <a:t>Remind them not to underestimate the hazards associated with electricity. We sometimes become complacent about electrical hazards because we cannot hear, smell, or see electricity. </a:t>
            </a:r>
          </a:p>
          <a:p>
            <a:endParaRPr lang="en-US" sz="1400" i="1" smtClean="0"/>
          </a:p>
          <a:p>
            <a:r>
              <a:rPr lang="en-US" sz="1400" i="1" smtClean="0"/>
              <a:t>Ask participants if they have ever experienced an electrical shock.</a:t>
            </a:r>
            <a:endParaRPr lang="en-US" sz="1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123EA-86AA-4C1F-9D51-DB33603C9D1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z="2000" smtClean="0"/>
          </a:p>
          <a:p>
            <a:r>
              <a:rPr lang="en-US" sz="1400" i="1" smtClean="0"/>
              <a:t>Explain that power line contacts account for a large percent of electrocutions.</a:t>
            </a:r>
          </a:p>
          <a:p>
            <a:endParaRPr lang="en-US" sz="1400" i="1" smtClean="0"/>
          </a:p>
          <a:p>
            <a:r>
              <a:rPr lang="en-US" sz="1400" i="1" smtClean="0"/>
              <a:t>Stress the importance of the 10 foot rule.</a:t>
            </a:r>
          </a:p>
          <a:p>
            <a:endParaRPr lang="en-US" sz="1400" i="1" smtClean="0"/>
          </a:p>
          <a:p>
            <a:r>
              <a:rPr lang="en-US" sz="1400" i="1" smtClean="0"/>
              <a:t>Remind them that it also applies to the material they handle and the equipment they use.</a:t>
            </a:r>
          </a:p>
          <a:p>
            <a:endParaRPr lang="en-US" sz="1400" i="1" smtClean="0"/>
          </a:p>
          <a:p>
            <a:r>
              <a:rPr lang="en-US" sz="1400" i="1" smtClean="0"/>
              <a:t>Stress the fact that the power company is very willing to de-energize lines and work with the contractor.</a:t>
            </a:r>
          </a:p>
          <a:p>
            <a:endParaRPr lang="en-US" sz="1400" i="1" smtClean="0"/>
          </a:p>
          <a:p>
            <a:r>
              <a:rPr lang="en-US" sz="1400" i="1" smtClean="0"/>
              <a:t>Clearance also applies to secondary lines going to the house because the lines are usually old, cracked, or maybe even damaged which could</a:t>
            </a:r>
          </a:p>
          <a:p>
            <a:r>
              <a:rPr lang="en-US" sz="1400" i="1" smtClean="0"/>
              <a:t>expose energized parts.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0C947-7BB5-4A6E-B326-E70596FDAC5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Explain that as little 50 volts has the ability to produce enough current flow across the chest to stop the heart within 6 seconds.</a:t>
            </a:r>
          </a:p>
          <a:p>
            <a:endParaRPr lang="en-US" sz="1400" i="1" smtClean="0"/>
          </a:p>
          <a:p>
            <a:r>
              <a:rPr lang="en-US" sz="1400" i="1" smtClean="0"/>
              <a:t>Remind them that most of the time they are dealing with at least twice that amount.</a:t>
            </a:r>
          </a:p>
          <a:p>
            <a:endParaRPr lang="en-US" sz="1400" i="1" smtClean="0"/>
          </a:p>
          <a:p>
            <a:r>
              <a:rPr lang="en-US" sz="1400" i="1" smtClean="0"/>
              <a:t>When masons need electric power, they need to use a qualified person.</a:t>
            </a:r>
          </a:p>
          <a:p>
            <a:r>
              <a:rPr lang="en-US" sz="1400" i="1" smtClean="0"/>
              <a:t>The photo is a violation.</a:t>
            </a:r>
          </a:p>
          <a:p>
            <a:r>
              <a:rPr lang="en-US" sz="1400" i="1" smtClean="0"/>
              <a:t>Abatement: Cover the hole with an approved cover.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D51A1-4938-43A5-9774-3CBB961E17E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sz="1400" b="1" i="1" smtClean="0"/>
              <a:t>Trainer's Notes:</a:t>
            </a:r>
          </a:p>
          <a:p>
            <a:endParaRPr lang="en-US" sz="1400" b="1" i="1" smtClean="0"/>
          </a:p>
          <a:p>
            <a:r>
              <a:rPr lang="en-US" sz="1400" i="1" smtClean="0"/>
              <a:t>1st hazard - No cover around receptacles leaves exposed energized 120 volt parts.</a:t>
            </a:r>
          </a:p>
          <a:p>
            <a:r>
              <a:rPr lang="en-US" sz="1400" i="1" smtClean="0"/>
              <a:t>Abatement: Since box is outside, this would need a rain tight cover.</a:t>
            </a:r>
          </a:p>
          <a:p>
            <a:r>
              <a:rPr lang="en-US" sz="1400" i="1" smtClean="0"/>
              <a:t>2nd hazard: This box needs to be secured and the non-metallic shield cable (romex) needs to be protected from damage.</a:t>
            </a:r>
          </a:p>
          <a:p>
            <a:r>
              <a:rPr lang="en-US" sz="1400" i="1" smtClean="0"/>
              <a:t>Abatement: Mount box on wall, support romex, and protect from damage.</a:t>
            </a:r>
            <a:endParaRPr lang="en-US" sz="1400" b="1" i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A718D-A9D4-440F-B4DA-291BC8DBF6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smtClean="0"/>
          </a:p>
          <a:p>
            <a:r>
              <a:rPr lang="en-US" sz="1400" i="1" smtClean="0"/>
              <a:t>Explain that equipment grounding helps to safeguard the equipment operator in the event that a malfunction causes the metal frame of the tool to become energized.</a:t>
            </a:r>
          </a:p>
          <a:p>
            <a:endParaRPr lang="en-US" sz="1400" i="1" smtClean="0"/>
          </a:p>
          <a:p>
            <a:r>
              <a:rPr lang="en-US" sz="1400" i="1" smtClean="0"/>
              <a:t>Ground prong on the extension cord is very important. It provides a low resistance path to ground (or source).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2D2EC-A2F8-46C1-9B33-BB8848BD77C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533400"/>
            <a:ext cx="4573588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/>
              <a:t>Trainer's Notes:</a:t>
            </a:r>
            <a:endParaRPr lang="en-US" smtClean="0"/>
          </a:p>
          <a:p>
            <a:pPr>
              <a:lnSpc>
                <a:spcPct val="80000"/>
              </a:lnSpc>
            </a:pPr>
            <a:endParaRPr lang="en-US" sz="1400" i="1" smtClean="0"/>
          </a:p>
          <a:p>
            <a:pPr>
              <a:lnSpc>
                <a:spcPct val="80000"/>
              </a:lnSpc>
            </a:pPr>
            <a:r>
              <a:rPr lang="en-US" sz="1400" i="1" smtClean="0"/>
              <a:t>Remind them of the potentially serious consequences of eliminating the ground path.  On a three-pronged plug often the other two prongs are the same size and with the ground pin removed, you can reverse the plug, thus reversing the polarity.</a:t>
            </a:r>
          </a:p>
          <a:p>
            <a:pPr>
              <a:lnSpc>
                <a:spcPct val="80000"/>
              </a:lnSpc>
            </a:pPr>
            <a:endParaRPr lang="en-US" sz="1400" i="1" smtClean="0"/>
          </a:p>
          <a:p>
            <a:r>
              <a:rPr lang="en-US" sz="1400" i="1" smtClean="0"/>
              <a:t>Some double insulated tools use a ground prong to ensure that reverse polarity will not occur.</a:t>
            </a:r>
          </a:p>
          <a:p>
            <a:pPr>
              <a:lnSpc>
                <a:spcPct val="80000"/>
              </a:lnSpc>
            </a:pPr>
            <a:endParaRPr lang="en-US" sz="1400" i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6FEA9-9403-48C7-940C-33B70613E8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Explain the misconception that a fuse or circuit breaker will save their life in the event of accidental contact with electricity.</a:t>
            </a:r>
          </a:p>
          <a:p>
            <a:endParaRPr lang="en-US" sz="1400" i="1" smtClean="0"/>
          </a:p>
          <a:p>
            <a:r>
              <a:rPr lang="en-US" sz="1400" i="1" smtClean="0"/>
              <a:t>Stress that fuses and circuit breakers protect equipment, not people, and don’t protect against shocks and electrocutions!</a:t>
            </a:r>
          </a:p>
          <a:p>
            <a:endParaRPr lang="en-US" sz="1400" i="1" smtClean="0"/>
          </a:p>
          <a:p>
            <a:r>
              <a:rPr lang="en-US" sz="1400" i="1" smtClean="0"/>
              <a:t>GFCI are very important to protecting people.  This can not be stated enough times.  Make sure the trainer distinguishes between circuit</a:t>
            </a:r>
          </a:p>
          <a:p>
            <a:r>
              <a:rPr lang="en-US" sz="1400" i="1" smtClean="0"/>
              <a:t>breakers, fuses, and GFCI.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48EEC-1DFC-4B9A-8EB1-74F15CA8964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Explain that unless you plug the machine, tool, or light directly into the building’s permanent wiring, it must be run through a GFCI, or must be included in an </a:t>
            </a:r>
            <a:r>
              <a:rPr lang="en-US" sz="1400" b="1" smtClean="0"/>
              <a:t>Assured Equipment Grounding Conductor Program.</a:t>
            </a:r>
            <a:r>
              <a:rPr lang="en-US" sz="1400" i="1" smtClean="0"/>
              <a:t>.</a:t>
            </a:r>
          </a:p>
          <a:p>
            <a:endParaRPr lang="en-US" sz="1400" i="1" smtClean="0"/>
          </a:p>
          <a:p>
            <a:r>
              <a:rPr lang="en-US" sz="1400" i="1" smtClean="0"/>
              <a:t>Remind them that any and all extension cords must be GFCI- protected or color-coded for the Quarter in which they have been inspected by the Competent Person in charge of the </a:t>
            </a:r>
            <a:r>
              <a:rPr lang="en-US" sz="1400" b="1" smtClean="0"/>
              <a:t>Assured Equipment Grounding Conductor Program</a:t>
            </a:r>
            <a:r>
              <a:rPr lang="en-US" sz="1400" i="1" smtClean="0"/>
              <a:t>.</a:t>
            </a:r>
          </a:p>
          <a:p>
            <a:endParaRPr lang="en-US" sz="1400" i="1" smtClean="0"/>
          </a:p>
          <a:p>
            <a:r>
              <a:rPr lang="en-US" sz="1400" i="1" smtClean="0"/>
              <a:t>Show an example of  GFCIs.</a:t>
            </a:r>
          </a:p>
          <a:p>
            <a:endParaRPr lang="en-US" sz="1400" i="1" smtClean="0"/>
          </a:p>
          <a:p>
            <a:r>
              <a:rPr lang="en-US" sz="1400" i="1" smtClean="0"/>
              <a:t>Assured Equipment Grounding Conductor Program is a very complicated program that takes a competent person to set up the program and</a:t>
            </a:r>
          </a:p>
          <a:p>
            <a:r>
              <a:rPr lang="en-US" sz="1400" i="1" smtClean="0"/>
              <a:t>provide the training. All workers need to be trained in this program.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DC218-7E7C-4BCF-8817-8DBEF059A27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6674"/>
            <a:ext cx="5029200" cy="4115194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Explain that a GFCI is a fast-acting circuit breaker which senses small imbalances in the circuit caused by current leakage to ground and, in a fraction of a second, shuts off the electricity.</a:t>
            </a:r>
          </a:p>
          <a:p>
            <a:endParaRPr lang="en-US" sz="1400" i="1" smtClean="0"/>
          </a:p>
          <a:p>
            <a:r>
              <a:rPr lang="en-US" sz="1400" i="1" smtClean="0"/>
              <a:t>Explain that the GFCI monitors the current “going” to the tool and compares it to the current “returning”.</a:t>
            </a:r>
          </a:p>
          <a:p>
            <a:endParaRPr lang="en-US" sz="1400" i="1" smtClean="0"/>
          </a:p>
          <a:p>
            <a:r>
              <a:rPr lang="en-US" sz="1400" i="1" smtClean="0"/>
              <a:t>Explain that whenever it senses approximately a 5ma difference it shuts down the circuit in 1/40 of a second.</a:t>
            </a:r>
          </a:p>
          <a:p>
            <a:endParaRPr lang="en-US" sz="1400" i="1" smtClean="0"/>
          </a:p>
          <a:p>
            <a:r>
              <a:rPr lang="en-US" sz="1400" i="1" smtClean="0"/>
              <a:t>A GFCI </a:t>
            </a:r>
            <a:r>
              <a:rPr lang="en-US" sz="1400" i="1" u="sng" smtClean="0"/>
              <a:t>does</a:t>
            </a:r>
            <a:r>
              <a:rPr lang="en-US" sz="1400" i="1" smtClean="0"/>
              <a:t> work if there is no ground, since it is working based on the </a:t>
            </a:r>
            <a:r>
              <a:rPr lang="en-US" sz="1400" i="1" u="sng" smtClean="0"/>
              <a:t>difference</a:t>
            </a:r>
            <a:r>
              <a:rPr lang="en-US" sz="1400" i="1" smtClean="0"/>
              <a:t> in current between the two conductors.  However, there is no protection against a dead short with no path to ground.</a:t>
            </a:r>
          </a:p>
          <a:p>
            <a:endParaRPr lang="en-US" sz="1400" i="1" smtClean="0"/>
          </a:p>
          <a:p>
            <a:r>
              <a:rPr lang="en-US" sz="1400" i="1" smtClean="0"/>
              <a:t>Further explain about strain relief. Further explain that if the neutral is pulled away, then there is not GFCI protection.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61624-8A31-416F-9E76-C6218B5A75E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6674"/>
            <a:ext cx="5029200" cy="4115194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Discuss and demonstrate various types of GFCI equipment.</a:t>
            </a:r>
          </a:p>
          <a:p>
            <a:endParaRPr lang="en-US" sz="1400" i="1" smtClean="0"/>
          </a:p>
          <a:p>
            <a:r>
              <a:rPr lang="en-US" sz="1400" i="1" smtClean="0"/>
              <a:t>Explain how they can be wired incorrectly and have the indicator lights work but actually fail to protect.</a:t>
            </a:r>
          </a:p>
          <a:p>
            <a:endParaRPr lang="en-US" sz="1400" i="1" smtClean="0"/>
          </a:p>
          <a:p>
            <a:r>
              <a:rPr lang="en-US" sz="1400" i="1" smtClean="0"/>
              <a:t>Explain GFCI-protected receptacles in series.</a:t>
            </a:r>
          </a:p>
          <a:p>
            <a:endParaRPr lang="en-US" sz="1400" i="1" smtClean="0"/>
          </a:p>
          <a:p>
            <a:r>
              <a:rPr lang="en-US" sz="1400" i="1" smtClean="0"/>
              <a:t>Explain how often GFCI should be tested and how.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A1FD5-B448-4C58-BA49-6F0FC6AD5F0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6674"/>
            <a:ext cx="5029200" cy="4115194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This would be a citable offense by OSHA.</a:t>
            </a:r>
          </a:p>
          <a:p>
            <a:endParaRPr lang="en-US" sz="1400" i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71726-C3E2-4FD4-B69C-D10B65F5C6E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Leading causes are usually viewed as “symptoms” to a deeper problem.</a:t>
            </a:r>
          </a:p>
          <a:p>
            <a:endParaRPr lang="en-US" sz="1400" i="1" smtClean="0"/>
          </a:p>
          <a:p>
            <a:r>
              <a:rPr lang="en-US" sz="1400" i="1" smtClean="0"/>
              <a:t>Often management and leadership problems (root causes) allow the leading causes to exist or form.</a:t>
            </a:r>
          </a:p>
          <a:p>
            <a:endParaRPr lang="en-US" sz="1400" i="1" smtClean="0"/>
          </a:p>
          <a:p>
            <a:r>
              <a:rPr lang="en-US" sz="1400" i="1" smtClean="0"/>
              <a:t>Ask the participants to name some root causes which might allow some of these leading causes to exist.  </a:t>
            </a:r>
          </a:p>
          <a:p>
            <a:endParaRPr lang="en-US" sz="1400" i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E64E3-8A20-4C81-8A19-FB4FDA40A6F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6674"/>
            <a:ext cx="5029200" cy="4115194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Discuss strain relief and checking the windings and bushings to the motor.  </a:t>
            </a:r>
          </a:p>
          <a:p>
            <a:r>
              <a:rPr lang="en-US" sz="1400" i="1" smtClean="0"/>
              <a:t>The tester used in this photo is a continuity tester.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317E7-2D4E-4B7E-837A-778C8825241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Remind the participants how often cords are used on the site.</a:t>
            </a:r>
          </a:p>
          <a:p>
            <a:endParaRPr lang="en-US" sz="1400" i="1" smtClean="0"/>
          </a:p>
          <a:p>
            <a:r>
              <a:rPr lang="en-US" sz="1400" i="1" smtClean="0"/>
              <a:t>Ask them how cords can get damaged and how to protect cords from damage.</a:t>
            </a:r>
          </a:p>
          <a:p>
            <a:endParaRPr lang="en-US" sz="1400" i="1" smtClean="0"/>
          </a:p>
          <a:p>
            <a:r>
              <a:rPr lang="en-US" sz="1400" i="1" smtClean="0"/>
              <a:t>Explain the rating of cords and read a cord rating to them.</a:t>
            </a:r>
          </a:p>
          <a:p>
            <a:endParaRPr lang="en-US" sz="1400" i="1" smtClean="0"/>
          </a:p>
          <a:p>
            <a:r>
              <a:rPr lang="en-US" sz="1400" i="1" smtClean="0"/>
              <a:t>Demonstrate how to inspect a cord.</a:t>
            </a:r>
            <a:r>
              <a:rPr lang="en-US" sz="1400" smtClean="0"/>
              <a:t> </a:t>
            </a:r>
          </a:p>
          <a:p>
            <a:endParaRPr lang="en-US" sz="1400" smtClean="0"/>
          </a:p>
          <a:p>
            <a:r>
              <a:rPr lang="en-US" sz="1400" i="1" smtClean="0"/>
              <a:t>Extension cords can only be repaired by a qualified person.</a:t>
            </a:r>
          </a:p>
          <a:p>
            <a:endParaRPr lang="en-US" sz="1400" i="1" smtClean="0"/>
          </a:p>
          <a:p>
            <a:r>
              <a:rPr lang="en-US" sz="1400" i="1" smtClean="0"/>
              <a:t>Extension cords shall be heavy or extra heavy duty insulation which is stamped on the outer jacket. (see code on cord).</a:t>
            </a:r>
          </a:p>
          <a:p>
            <a:endParaRPr lang="en-US" sz="1400" i="1" smtClean="0"/>
          </a:p>
          <a:p>
            <a:r>
              <a:rPr lang="en-US" sz="1400" i="1" smtClean="0"/>
              <a:t>Extension cords can only be repaired if after being repaired the cord is equal or better than the original condition of the cord.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E20E9-460D-4C43-9C69-FDC9F7F8C2B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Pass around various pieces of acceptable cord types.</a:t>
            </a:r>
          </a:p>
          <a:p>
            <a:endParaRPr lang="en-US" sz="1400" i="1" smtClean="0"/>
          </a:p>
          <a:p>
            <a:r>
              <a:rPr lang="en-US" sz="1400" i="1" smtClean="0"/>
              <a:t>Ask participants to locate markings.</a:t>
            </a:r>
          </a:p>
          <a:p>
            <a:endParaRPr lang="en-US" sz="1400" i="1" smtClean="0"/>
          </a:p>
          <a:p>
            <a:r>
              <a:rPr lang="en-US" sz="1400" i="1" smtClean="0"/>
              <a:t>After participants have located markings, pass around a section of 2-wire household cord.</a:t>
            </a:r>
          </a:p>
          <a:p>
            <a:endParaRPr lang="en-US" sz="1400" i="1" smtClean="0"/>
          </a:p>
          <a:p>
            <a:endParaRPr lang="en-US" sz="2000" i="1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C2479-CBC7-4B6C-93D7-6C3BC6B45F0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This cord should be pulled from service.</a:t>
            </a:r>
          </a:p>
          <a:p>
            <a:endParaRPr lang="en-US" sz="1400" i="1" smtClean="0"/>
          </a:p>
          <a:p>
            <a:r>
              <a:rPr lang="en-US" sz="1400" i="1" smtClean="0"/>
              <a:t>Remind them that splices are not permitted.</a:t>
            </a:r>
          </a:p>
          <a:p>
            <a:endParaRPr lang="en-US" sz="1400" i="1" smtClean="0"/>
          </a:p>
          <a:p>
            <a:r>
              <a:rPr lang="en-US" sz="1400" i="1" smtClean="0"/>
              <a:t>This is a violation of the OSHA Standards.</a:t>
            </a:r>
          </a:p>
          <a:p>
            <a:endParaRPr lang="en-US" sz="14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8C149-2552-40FE-8BD4-63B8C9BDBE4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r>
              <a:rPr lang="en-US" sz="1400" i="1" smtClean="0"/>
              <a:t>The extension cord on the left is a ‘hard, or extra-hard usage’  type.</a:t>
            </a:r>
          </a:p>
          <a:p>
            <a:endParaRPr lang="en-US" sz="1400" i="1" smtClean="0"/>
          </a:p>
          <a:p>
            <a:r>
              <a:rPr lang="en-US" sz="1400" i="1" smtClean="0"/>
              <a:t>The one on the right is not.  Discuss the potential for exposure of the conductors.</a:t>
            </a:r>
          </a:p>
          <a:p>
            <a:endParaRPr lang="en-US" sz="1400" i="1" smtClean="0"/>
          </a:p>
          <a:p>
            <a:r>
              <a:rPr lang="en-US" sz="1400" i="1" smtClean="0"/>
              <a:t>Ask them why they think these flat molded cords are not permitted on site?</a:t>
            </a:r>
          </a:p>
          <a:p>
            <a:endParaRPr lang="en-US" sz="1400" i="1" smtClean="0"/>
          </a:p>
          <a:p>
            <a:r>
              <a:rPr lang="en-US" sz="1400" i="1" smtClean="0"/>
              <a:t>Explain to them that the yellow molded cord has the conductors molded into the outside covering only and does not have double the insulation.</a:t>
            </a:r>
          </a:p>
          <a:p>
            <a:endParaRPr lang="en-US" sz="1400" i="1" smtClean="0"/>
          </a:p>
          <a:p>
            <a:r>
              <a:rPr lang="en-US" sz="1400" i="1" smtClean="0"/>
              <a:t>The cord on the right is a violation of the OSHA Standards.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0F6FB-102A-4AF0-A6E8-E8C731BC125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Explain that even though most of the time temporary lighting is well out of the worker’s reach, often a piece of conduit, re-bar, and other materials are capable of  making contact. Explain the importance of keeping systems in good shape.</a:t>
            </a:r>
          </a:p>
          <a:p>
            <a:endParaRPr lang="en-US" sz="1400" i="1" smtClean="0"/>
          </a:p>
          <a:p>
            <a:r>
              <a:rPr lang="en-US" sz="1400" i="1" smtClean="0"/>
              <a:t>The photos show OSHA violations.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4F4FA-5011-46BF-93E5-840022B2B2A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266674"/>
            <a:ext cx="5029200" cy="4115194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It may be helpful to have an owner’s manual for a given generator to help explain generator safety.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6D3B6-EDB3-4CC1-B6A5-27AAF27F6B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sz="2000" smtClean="0"/>
          </a:p>
          <a:p>
            <a:r>
              <a:rPr lang="en-US" sz="1400" i="1" smtClean="0"/>
              <a:t>Explain that having the physical environment in good shape (i.e., tools, circuits, equipment etc..) is only half of the safety equation.  Safe work practices is the other half.</a:t>
            </a:r>
            <a:r>
              <a:rPr lang="en-US" sz="1400" smtClean="0"/>
              <a:t> </a:t>
            </a:r>
          </a:p>
          <a:p>
            <a:endParaRPr lang="en-US" sz="1400" smtClean="0"/>
          </a:p>
          <a:p>
            <a:r>
              <a:rPr lang="en-US" sz="1400" i="1" smtClean="0"/>
              <a:t>Need competent person.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2C61B-90F7-4E94-892D-D9926CEBC98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Stress the importance of thinking through each operation to determine whether a tool, material or process will effect their proximity to an energy source.</a:t>
            </a:r>
          </a:p>
          <a:p>
            <a:endParaRPr lang="en-US" sz="1400" i="1" smtClean="0"/>
          </a:p>
          <a:p>
            <a:r>
              <a:rPr lang="en-US" sz="1400" i="1" smtClean="0"/>
              <a:t>Workers and equipment must be 10 feet from overhead lines. Competent person has the knowledge and the authority to correct hazards.</a:t>
            </a:r>
          </a:p>
          <a:p>
            <a:endParaRPr lang="en-US" sz="1400" i="1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6A240-1683-4ABC-8919-F34B4489193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sz="2000" b="1" smtClean="0"/>
          </a:p>
          <a:p>
            <a:r>
              <a:rPr lang="en-US" sz="1400" i="1" smtClean="0"/>
              <a:t>Remind them that they should not be exposed to energized  unguarded electrical circuits.</a:t>
            </a:r>
          </a:p>
          <a:p>
            <a:endParaRPr lang="en-US" sz="1400" i="1" smtClean="0"/>
          </a:p>
          <a:p>
            <a:r>
              <a:rPr lang="en-US" sz="1400" i="1" smtClean="0"/>
              <a:t>Workers shall stay away, 4 feet or more, from exposed energized devices which are 600 volts or less. If panels and disconnects are</a:t>
            </a:r>
          </a:p>
          <a:p>
            <a:r>
              <a:rPr lang="en-US" sz="1400" i="1" smtClean="0"/>
              <a:t>open, see a qualified person to correct the hazard.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068E-FC68-4581-B32F-CA138E64AE5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Remind them that metals conduct electricity.</a:t>
            </a:r>
          </a:p>
          <a:p>
            <a:endParaRPr lang="en-US" sz="1400" i="1" smtClean="0"/>
          </a:p>
          <a:p>
            <a:r>
              <a:rPr lang="en-US" sz="1400" i="1" smtClean="0"/>
              <a:t>Explain that some metals, such as copper, are excellent conductors and are used as wire.</a:t>
            </a:r>
          </a:p>
          <a:p>
            <a:endParaRPr lang="en-US" sz="1400" i="1" smtClean="0"/>
          </a:p>
          <a:p>
            <a:r>
              <a:rPr lang="en-US" sz="1400" i="1" smtClean="0"/>
              <a:t>Explain that the human body will conduct electricity.</a:t>
            </a:r>
          </a:p>
          <a:p>
            <a:endParaRPr lang="en-US" sz="1400" i="1" smtClean="0"/>
          </a:p>
          <a:p>
            <a:r>
              <a:rPr lang="en-US" sz="1400" i="1" smtClean="0"/>
              <a:t>Explain that things like rubber, plastic, glass and ceramic are insulators. Further explain the sentence ‘Explain that things like</a:t>
            </a:r>
          </a:p>
          <a:p>
            <a:r>
              <a:rPr lang="en-US" sz="1400" i="1" smtClean="0"/>
              <a:t>rubber, plastic, glass and ceramic are insulators.’ These materials are especially made to be insulators. For</a:t>
            </a:r>
          </a:p>
          <a:p>
            <a:r>
              <a:rPr lang="en-US" sz="1400" i="1" smtClean="0"/>
              <a:t>example, rubber tires for vehicles are not insulators because of the steel belts and carbon black added to</a:t>
            </a:r>
          </a:p>
          <a:p>
            <a:r>
              <a:rPr lang="en-US" sz="1400" i="1" smtClean="0"/>
              <a:t>color the tire black.</a:t>
            </a:r>
          </a:p>
          <a:p>
            <a:endParaRPr lang="en-US" sz="1400" i="1" smtClean="0"/>
          </a:p>
          <a:p>
            <a:r>
              <a:rPr lang="en-US" sz="1400" i="1" smtClean="0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88B8B-9E6D-45B5-A436-D656B99DC1C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Ask student if they can think of any additional safe work practices?</a:t>
            </a:r>
          </a:p>
          <a:p>
            <a:endParaRPr lang="en-US" sz="1400" i="1" smtClean="0"/>
          </a:p>
          <a:p>
            <a:r>
              <a:rPr lang="en-US" sz="1400" i="1" smtClean="0"/>
              <a:t>Ask them what type of ladders should be used around electricity?</a:t>
            </a:r>
            <a:endParaRPr lang="en-US" sz="1400" smtClean="0"/>
          </a:p>
          <a:p>
            <a:endParaRPr lang="en-US" sz="1400" smtClean="0"/>
          </a:p>
          <a:p>
            <a:r>
              <a:rPr lang="en-US" sz="1400" i="1" smtClean="0"/>
              <a:t>Is there a competent person on this jobsite?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1D069-6E92-4E99-8481-E3FE2F98120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Review the Top Five Serious Citations</a:t>
            </a:r>
          </a:p>
          <a:p>
            <a:endParaRPr lang="en-US" sz="1400" i="1" smtClean="0"/>
          </a:p>
          <a:p>
            <a:r>
              <a:rPr lang="en-US" sz="1400" i="1" smtClean="0"/>
              <a:t>Ask the participants how each of the five hazards could be abated.</a:t>
            </a:r>
          </a:p>
          <a:p>
            <a:endParaRPr lang="en-US" sz="1400" i="1" smtClean="0"/>
          </a:p>
          <a:p>
            <a:r>
              <a:rPr lang="en-US" sz="1400" i="1" smtClean="0"/>
              <a:t>1926. 416(a)(1), and/or (2), and/or (3)</a:t>
            </a:r>
          </a:p>
          <a:p>
            <a:r>
              <a:rPr lang="en-US" sz="1400" i="1" smtClean="0"/>
              <a:t>1926.416 (e)(1) and/or (2)</a:t>
            </a:r>
          </a:p>
          <a:p>
            <a:r>
              <a:rPr lang="en-US" sz="1400" i="1" smtClean="0"/>
              <a:t>1926.20(b)(1)</a:t>
            </a:r>
          </a:p>
          <a:p>
            <a:r>
              <a:rPr lang="en-US" sz="1400" i="1" smtClean="0"/>
              <a:t>1926.21(b)(2)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3BAA8-7F7D-4E85-827A-FC8AC59E177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b="1" smtClean="0"/>
          </a:p>
          <a:p>
            <a:r>
              <a:rPr lang="en-US" sz="1400" i="1" smtClean="0"/>
              <a:t>Stress the importance of thinking through each operation to determine whether a tool, material or process will effect their proximity to an energy source.</a:t>
            </a:r>
          </a:p>
          <a:p>
            <a:endParaRPr lang="en-US" sz="1400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2364E-926C-48AA-A938-1D31979B4CD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b="1" i="1" smtClean="0"/>
          </a:p>
          <a:p>
            <a:endParaRPr lang="en-US" sz="1400" b="1" i="1" smtClean="0"/>
          </a:p>
          <a:p>
            <a:r>
              <a:rPr lang="en-US" sz="1400" i="1" smtClean="0"/>
              <a:t>Explain that when a circuit works right, current flows through the HOT wire to the tool. It returns to the source through the NEUTRAL wire.</a:t>
            </a:r>
          </a:p>
          <a:p>
            <a:endParaRPr lang="en-US" sz="1400" i="1" smtClean="0"/>
          </a:p>
          <a:p>
            <a:r>
              <a:rPr lang="en-US" sz="1400" i="1" smtClean="0"/>
              <a:t>Explain that when something goes wrong with a circuit, it is called an electrical fault.</a:t>
            </a:r>
          </a:p>
          <a:p>
            <a:endParaRPr lang="en-US" sz="1400" i="1" smtClean="0"/>
          </a:p>
          <a:p>
            <a:r>
              <a:rPr lang="en-US" sz="1400" i="1" smtClean="0"/>
              <a:t>Explain that when things are right the GROUND has no current flow. A low resistance ground can</a:t>
            </a:r>
          </a:p>
          <a:p>
            <a:r>
              <a:rPr lang="en-US" sz="1400" i="1" smtClean="0"/>
              <a:t>help protect the workers from an electrical injury. If there is a short in a piece of electrical equipment, the</a:t>
            </a:r>
          </a:p>
          <a:p>
            <a:r>
              <a:rPr lang="en-US" sz="1400" i="1" smtClean="0"/>
              <a:t>current will take the path of least resistance. If the worker has a higher resistance than the ground, then the</a:t>
            </a:r>
          </a:p>
          <a:p>
            <a:r>
              <a:rPr lang="en-US" sz="1400" i="1" smtClean="0"/>
              <a:t>current will flow through the ground.</a:t>
            </a:r>
          </a:p>
          <a:p>
            <a:endParaRPr lang="en-US" sz="1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03117-A441-459A-BB49-CAF5106383F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z="2400" smtClean="0"/>
          </a:p>
          <a:p>
            <a:r>
              <a:rPr lang="en-US" sz="1400" i="1" smtClean="0"/>
              <a:t>Explain that the worst part of the body for current to pass through is the chest cavity.   Question: WHY?</a:t>
            </a:r>
          </a:p>
          <a:p>
            <a:endParaRPr lang="en-US" sz="1400" i="1" smtClean="0"/>
          </a:p>
          <a:p>
            <a:r>
              <a:rPr lang="en-US" sz="1400" i="1" smtClean="0"/>
              <a:t>ANS.  Current directly through the heart is most likely to cause heart fibrillation, that is, interruption of the tiny electrical current  that determines the heart’s correct rhythm.</a:t>
            </a:r>
          </a:p>
          <a:p>
            <a:endParaRPr lang="en-US" sz="1400" i="1" smtClean="0"/>
          </a:p>
          <a:p>
            <a:r>
              <a:rPr lang="en-US" sz="1400" i="1" smtClean="0"/>
              <a:t>Technically, the heart’s electrical current is 2-3 micro-amps, or .000002-.000003 amps.  Compare that to 20.0 amps in a regular 120 volt circuit – 1.0 amp = 1,000 milliamp = 1,000,000 micro-amp.</a:t>
            </a:r>
          </a:p>
          <a:p>
            <a:endParaRPr lang="en-US" sz="1400" i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6213C-926E-413F-8595-C75DCDE192F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Use the12/2 wire with some of the outside sheathing removed for a visual aid.</a:t>
            </a:r>
          </a:p>
          <a:p>
            <a:endParaRPr lang="en-US" sz="1400" i="1" smtClean="0"/>
          </a:p>
          <a:p>
            <a:r>
              <a:rPr lang="en-US" sz="1400" i="1" smtClean="0"/>
              <a:t>Demonstrate the possible scenarios</a:t>
            </a:r>
            <a:r>
              <a:rPr lang="en-US" sz="1400" smtClean="0"/>
              <a:t>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FA07B-1A0D-4377-84B7-49A1D2AFF0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endParaRPr lang="en-US" smtClean="0"/>
          </a:p>
          <a:p>
            <a:r>
              <a:rPr lang="en-US" sz="1400" i="1" smtClean="0"/>
              <a:t>Explain that when it comes to electricity and the human body’s inability to deal with it, we can no longer talk in terms of Amps and must use smaller units.</a:t>
            </a:r>
          </a:p>
          <a:p>
            <a:endParaRPr lang="en-US" sz="1400" i="1" smtClean="0"/>
          </a:p>
          <a:p>
            <a:r>
              <a:rPr lang="en-US" sz="1400" i="1" smtClean="0"/>
              <a:t>Explain that 1 Amp is equal to 1000 milliamps.</a:t>
            </a:r>
          </a:p>
          <a:p>
            <a:endParaRPr lang="en-US" sz="1400" i="1" smtClean="0"/>
          </a:p>
          <a:p>
            <a:r>
              <a:rPr lang="en-US" sz="1400" i="1" smtClean="0"/>
              <a:t>Explain that 1/20 of an amp (50 ma) going through the chest cavity can stop the heart and be fatal.</a:t>
            </a:r>
          </a:p>
          <a:p>
            <a:endParaRPr lang="en-US" sz="1400" i="1" smtClean="0"/>
          </a:p>
          <a:p>
            <a:r>
              <a:rPr lang="en-US" sz="1400" i="1" smtClean="0"/>
              <a:t>Ask them when  the typical circuit breaker will trip ?</a:t>
            </a:r>
          </a:p>
          <a:p>
            <a:endParaRPr lang="en-US" sz="1400" i="1" smtClean="0"/>
          </a:p>
          <a:p>
            <a:r>
              <a:rPr lang="en-US" sz="1400" i="1" smtClean="0"/>
              <a:t> </a:t>
            </a:r>
            <a:endParaRPr lang="en-US" sz="1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51EF-7EA6-46A5-925D-D1F76326898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  <a:endParaRPr lang="en-US" smtClean="0"/>
          </a:p>
          <a:p>
            <a:r>
              <a:rPr lang="en-US" sz="1400" i="1" smtClean="0"/>
              <a:t>Explain that an insulator is any material with a high resistance to electric current.</a:t>
            </a:r>
          </a:p>
          <a:p>
            <a:endParaRPr lang="en-US" sz="1400" i="1" smtClean="0"/>
          </a:p>
          <a:p>
            <a:r>
              <a:rPr lang="en-US" sz="1400" i="1" smtClean="0"/>
              <a:t>Stress the importance of ensuring that the tools and equipment they use is free from insulation related defects.</a:t>
            </a:r>
          </a:p>
          <a:p>
            <a:endParaRPr lang="en-US" sz="1400" i="1" smtClean="0"/>
          </a:p>
          <a:p>
            <a:r>
              <a:rPr lang="en-US" sz="1400" i="1" smtClean="0"/>
              <a:t>Ask participants: How does insulation get damaged?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9849-B2F2-4990-AB9C-76C3626B63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992"/>
            <a:ext cx="5029200" cy="4113616"/>
          </a:xfrm>
          <a:noFill/>
          <a:ln/>
        </p:spPr>
        <p:txBody>
          <a:bodyPr/>
          <a:lstStyle/>
          <a:p>
            <a:r>
              <a:rPr lang="en-US" b="1" smtClean="0"/>
              <a:t>Trainer's Notes:</a:t>
            </a:r>
          </a:p>
          <a:p>
            <a:endParaRPr lang="en-US" sz="1400" b="1" i="1" smtClean="0"/>
          </a:p>
          <a:p>
            <a:r>
              <a:rPr lang="en-US" sz="1400" i="1" smtClean="0"/>
              <a:t>1926.405(g)(2)(iii) Splices (repaired)</a:t>
            </a:r>
          </a:p>
          <a:p>
            <a:r>
              <a:rPr lang="en-US" sz="1400" i="1" smtClean="0"/>
              <a:t>1926.404(f)(6) Path to ground shall be continuous</a:t>
            </a:r>
          </a:p>
          <a:p>
            <a:r>
              <a:rPr lang="en-US" sz="1400" i="1" smtClean="0"/>
              <a:t>1926.416(e)(1) and (2) Frayed and damaged extension</a:t>
            </a:r>
          </a:p>
          <a:p>
            <a:r>
              <a:rPr lang="en-US" sz="1400" i="1" smtClean="0"/>
              <a:t>cords</a:t>
            </a:r>
          </a:p>
          <a:p>
            <a:r>
              <a:rPr lang="en-US" sz="1400" i="1" smtClean="0"/>
              <a:t>1926.405(g)(2)(iv) Strain relief (explain the hazard)</a:t>
            </a:r>
          </a:p>
          <a:p>
            <a:endParaRPr lang="en-US" smtClean="0"/>
          </a:p>
          <a:p>
            <a:r>
              <a:rPr lang="en-US" sz="1400" i="1" smtClean="0"/>
              <a:t>Damaged and cut cord with exposed conductor.</a:t>
            </a:r>
          </a:p>
          <a:p>
            <a:endParaRPr lang="en-US" sz="1400" i="1" smtClean="0"/>
          </a:p>
          <a:p>
            <a:r>
              <a:rPr lang="en-US" sz="1400" i="1" smtClean="0"/>
              <a:t>Remind them of just how serious this situation is.</a:t>
            </a:r>
          </a:p>
          <a:p>
            <a:endParaRPr lang="en-US" sz="1400" i="1" smtClean="0"/>
          </a:p>
          <a:p>
            <a:r>
              <a:rPr lang="en-US" sz="1400" i="1" smtClean="0"/>
              <a:t>Ask them: What should they do if they see a cord like this on their site? </a:t>
            </a:r>
          </a:p>
          <a:p>
            <a:endParaRPr lang="en-US" sz="1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1285875" y="3214688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0D3CE607-D65E-436A-8E21-FD0AA6885622}" type="datetimeFigureOut">
              <a:rPr lang="en-US"/>
              <a:pPr>
                <a:defRPr/>
              </a:pPr>
              <a:t>12/19/2013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AB764C-787B-43D1-9CA2-2F7327F7181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1794-5203-4936-B02E-46CA218C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068E-882D-4EF2-BF7E-AD4C46FE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9112-EE91-426D-B638-80A3C3D44E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9A23-AB96-45D9-8A85-0A5EC57CA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419100" y="1905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Alpha College of </a:t>
            </a:r>
            <a:r>
              <a:rPr lang="en-US" dirty="0" err="1" smtClean="0"/>
              <a:t>Engg</a:t>
            </a:r>
            <a:r>
              <a:rPr lang="en-US" dirty="0" smtClean="0"/>
              <a:t> &amp; Tech</a:t>
            </a:r>
            <a:br>
              <a:rPr lang="en-US" dirty="0" smtClean="0"/>
            </a:br>
            <a:r>
              <a:rPr lang="en-US" dirty="0" err="1" smtClean="0"/>
              <a:t>Khatraj</a:t>
            </a:r>
            <a:r>
              <a:rPr lang="en-US" dirty="0" smtClean="0"/>
              <a:t>, </a:t>
            </a:r>
            <a:r>
              <a:rPr lang="en-US" dirty="0" err="1" smtClean="0"/>
              <a:t>Gandhinagar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EEE(2110005)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95300" y="1744980"/>
            <a:ext cx="8229600" cy="492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SEM EE-B Group 4</a:t>
            </a:r>
          </a:p>
          <a:p>
            <a:pPr>
              <a:buNone/>
            </a:pPr>
            <a:r>
              <a:rPr lang="en-US" dirty="0" smtClean="0"/>
              <a:t>1 PATIL JIGAR PRAKASHKUMAR  (130510109030 )</a:t>
            </a:r>
          </a:p>
          <a:p>
            <a:pPr>
              <a:buNone/>
            </a:pPr>
            <a:r>
              <a:rPr lang="en-US" dirty="0" smtClean="0"/>
              <a:t>2 MEHTA DHRUVKUMAR JITENDRABHAI  (130510109040 )</a:t>
            </a:r>
          </a:p>
          <a:p>
            <a:pPr>
              <a:buNone/>
            </a:pPr>
            <a:r>
              <a:rPr lang="en-US" dirty="0" smtClean="0"/>
              <a:t>3 PATEL DAIVIKKUMAR HIRABHAI  (130510109057 )</a:t>
            </a:r>
          </a:p>
          <a:p>
            <a:pPr>
              <a:buNone/>
            </a:pPr>
            <a:r>
              <a:rPr lang="en-US" dirty="0" smtClean="0"/>
              <a:t>4 JAYSWAL HARDEEPLUMAR VISHNUKUMAR  (130510109029 )</a:t>
            </a:r>
          </a:p>
          <a:p>
            <a:pPr>
              <a:buNone/>
            </a:pPr>
            <a:r>
              <a:rPr lang="en-US" dirty="0" smtClean="0"/>
              <a:t>5 CHAUDHARI MAHESHBHAI NANJIBHAI  (130510109009 )</a:t>
            </a:r>
          </a:p>
          <a:p>
            <a:pPr>
              <a:buNone/>
            </a:pPr>
            <a:r>
              <a:rPr lang="en-US" dirty="0" smtClean="0"/>
              <a:t>6 CHAUDHARY DINESHBHAI RATNABHAI  (130510109010 )</a:t>
            </a:r>
          </a:p>
          <a:p>
            <a:pPr>
              <a:buNone/>
            </a:pPr>
            <a:r>
              <a:rPr lang="en-US" dirty="0" smtClean="0"/>
              <a:t>Faculty Name:</a:t>
            </a:r>
          </a:p>
          <a:p>
            <a:pPr>
              <a:buNone/>
            </a:pPr>
            <a:r>
              <a:rPr lang="en-US" dirty="0" smtClean="0"/>
              <a:t>1 Prof. </a:t>
            </a:r>
            <a:r>
              <a:rPr lang="en-US" dirty="0" err="1" smtClean="0"/>
              <a:t>Foram</a:t>
            </a:r>
            <a:r>
              <a:rPr lang="en-US" dirty="0" smtClean="0"/>
              <a:t> S Dave</a:t>
            </a:r>
          </a:p>
          <a:p>
            <a:pPr>
              <a:buNone/>
            </a:pPr>
            <a:r>
              <a:rPr lang="en-US" dirty="0" smtClean="0"/>
              <a:t>2 Mr. </a:t>
            </a:r>
            <a:r>
              <a:rPr lang="en-US" dirty="0" err="1" smtClean="0"/>
              <a:t>Tushit</a:t>
            </a:r>
            <a:r>
              <a:rPr lang="en-US" dirty="0" smtClean="0"/>
              <a:t> M Desai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Insulating the Conductors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6934200" cy="5181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way to safeguard workers from electrically energized wires is through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insulation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Rubber and plastic is put on wires to prevent shock, fires, short circuits and for strain relief.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always necessary to check the insulation on equipment and cords before plugging them in.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even the smallest defect will allow leakage!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18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17419" name="Picture 12" descr="http://www.global-b2b-network.com/direct/dbimage/50265045/Extension_C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352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828800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20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>
            <a:off x="1257300" y="968375"/>
            <a:ext cx="661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Defective Extension Cords</a:t>
            </a:r>
          </a:p>
        </p:txBody>
      </p:sp>
      <p:sp>
        <p:nvSpPr>
          <p:cNvPr id="18442" name="Rectangle 19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86868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19</a:t>
            </a:r>
            <a:endParaRPr lang="en-US"/>
          </a:p>
        </p:txBody>
      </p:sp>
      <p:pic>
        <p:nvPicPr>
          <p:cNvPr id="18444" name="Picture 14" descr="IMG_05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IMG_05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6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43200" y="6248400"/>
            <a:ext cx="3717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depict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Near Overhead Lines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5715000" cy="2286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Clearance of worker and any equipment, tools, materials, or scaffold near </a:t>
            </a:r>
            <a:r>
              <a:rPr lang="en-US" sz="2800" i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uninsulated</a:t>
            </a:r>
            <a:r>
              <a:rPr lang="en-US" sz="28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lines is 10 feet!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22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19467" name="Picture 4" descr="BSW%2004-09-1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24200"/>
            <a:ext cx="43672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38600" y="6400800"/>
            <a:ext cx="36036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depicts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Guarding the Conductors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7315200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way to safeguard workers from electrically energized wires is by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guarding</a:t>
            </a:r>
            <a:r>
              <a:rPr lang="en-US" sz="2800" dirty="0" smtClean="0">
                <a:solidFill>
                  <a:srgbClr val="33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Covers, boxes, and enclosures are often put around conductors to prevent worker contact.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always necessary to check that electrical boxes and panels are covered and free from missing “knock-outs”.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electric equipment operating at 50 volts or more must be guarded!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24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21515" name="Picture 1028" descr="elec-KNOCK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981200"/>
            <a:ext cx="1752600" cy="21717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540375" y="6400800"/>
            <a:ext cx="36036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depicts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3988" y="153988"/>
            <a:ext cx="1398587" cy="330200"/>
          </a:xfrm>
          <a:noFill/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25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Guarding the Conductors</a:t>
            </a:r>
          </a:p>
        </p:txBody>
      </p:sp>
      <p:pic>
        <p:nvPicPr>
          <p:cNvPr id="22539" name="Picture 18" descr="DCP_06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09800"/>
            <a:ext cx="45926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 descr="Slid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09800"/>
            <a:ext cx="40878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IE" dirty="0" smtClean="0"/>
              <a:t>  Electrical main cables 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1376363"/>
            <a:ext cx="4356100" cy="1584325"/>
          </a:xfrm>
          <a:solidFill>
            <a:srgbClr val="FFFFCC"/>
          </a:solidFill>
        </p:spPr>
        <p:txBody>
          <a:bodyPr>
            <a:normAutofit fontScale="85000" lnSpcReduction="20000"/>
          </a:bodyPr>
          <a:lstStyle/>
          <a:p>
            <a:pPr lvl="1" algn="ctr">
              <a:lnSpc>
                <a:spcPct val="80000"/>
              </a:lnSpc>
              <a:buFont typeface="Wingdings" pitchFamily="2" charset="2"/>
              <a:buNone/>
            </a:pPr>
            <a:r>
              <a:rPr lang="en-IE" sz="3400" b="1" dirty="0" smtClean="0"/>
              <a:t> </a:t>
            </a:r>
            <a:r>
              <a:rPr lang="en-IE" b="1" dirty="0" smtClean="0"/>
              <a:t>Main cable</a:t>
            </a:r>
            <a:endParaRPr lang="en-IE" sz="700" dirty="0" smtClean="0"/>
          </a:p>
          <a:p>
            <a:pPr lvl="1">
              <a:lnSpc>
                <a:spcPct val="80000"/>
              </a:lnSpc>
            </a:pPr>
            <a:r>
              <a:rPr lang="en-IE" b="1" dirty="0" smtClean="0">
                <a:solidFill>
                  <a:schemeClr val="hlink"/>
                </a:solidFill>
              </a:rPr>
              <a:t>Brown</a:t>
            </a:r>
            <a:r>
              <a:rPr lang="en-IE" dirty="0" smtClean="0"/>
              <a:t>  	    	Live - power </a:t>
            </a:r>
          </a:p>
          <a:p>
            <a:pPr lvl="1">
              <a:lnSpc>
                <a:spcPct val="80000"/>
              </a:lnSpc>
            </a:pPr>
            <a:r>
              <a:rPr lang="en-IE" b="1" dirty="0" smtClean="0">
                <a:solidFill>
                  <a:srgbClr val="003399"/>
                </a:solidFill>
              </a:rPr>
              <a:t>Blue</a:t>
            </a:r>
            <a:r>
              <a:rPr lang="en-IE" dirty="0" smtClean="0"/>
              <a:t> 		Neutral </a:t>
            </a:r>
          </a:p>
          <a:p>
            <a:pPr lvl="1">
              <a:lnSpc>
                <a:spcPct val="80000"/>
              </a:lnSpc>
            </a:pPr>
            <a:r>
              <a:rPr lang="en-IE" b="1" dirty="0" smtClean="0">
                <a:solidFill>
                  <a:srgbClr val="429135"/>
                </a:solidFill>
              </a:rPr>
              <a:t>Green</a:t>
            </a:r>
            <a:r>
              <a:rPr lang="en-IE" dirty="0" smtClean="0"/>
              <a:t>/</a:t>
            </a:r>
            <a:r>
              <a:rPr lang="en-IE" b="1" dirty="0" smtClean="0">
                <a:solidFill>
                  <a:srgbClr val="FF9900"/>
                </a:solidFill>
              </a:rPr>
              <a:t>yellow</a:t>
            </a:r>
            <a:r>
              <a:rPr lang="en-IE" dirty="0" smtClean="0"/>
              <a:t>  	Earth</a:t>
            </a:r>
          </a:p>
        </p:txBody>
      </p:sp>
      <p:pic>
        <p:nvPicPr>
          <p:cNvPr id="2458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685800"/>
            <a:ext cx="2571750" cy="2771775"/>
          </a:xfrm>
          <a:noFill/>
        </p:spPr>
      </p:pic>
      <p:pic>
        <p:nvPicPr>
          <p:cNvPr id="24584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4113213"/>
            <a:ext cx="2160587" cy="2028825"/>
          </a:xfrm>
          <a:noFill/>
        </p:spPr>
      </p:pic>
      <p:sp>
        <p:nvSpPr>
          <p:cNvPr id="2457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IE" altLang="en-US" smtClean="0"/>
              <a:t>January 2008      Ver 1.1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pPr algn="ctr"/>
            <a:fld id="{28B368C0-A79A-4D31-96D8-47909A1C5B83}" type="slidenum">
              <a:rPr lang="en-IE" altLang="en-US" smtClean="0"/>
              <a:pPr algn="ctr"/>
              <a:t>15</a:t>
            </a:fld>
            <a:endParaRPr lang="en-IE" altLang="en-US" smtClean="0"/>
          </a:p>
        </p:txBody>
      </p:sp>
      <p:pic>
        <p:nvPicPr>
          <p:cNvPr id="2458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895600"/>
            <a:ext cx="3563937" cy="1836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5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4368800"/>
            <a:ext cx="2305050" cy="179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6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789363"/>
            <a:ext cx="3527425" cy="2246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Grounding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7162800" cy="4191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be safe by providing a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separate, low resistance pathway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electricity when it does not follow normal flow (ground prong).</a:t>
            </a:r>
          </a:p>
          <a:p>
            <a:pPr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gives the stray current somewhere to go and keeps you from becoming part of the circuit.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27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25611" name="Picture 6" descr="threeprong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1981200"/>
            <a:ext cx="2238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31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1600200" y="762000"/>
            <a:ext cx="597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Reverse Polarity</a:t>
            </a:r>
          </a:p>
        </p:txBody>
      </p:sp>
      <p:sp>
        <p:nvSpPr>
          <p:cNvPr id="33805" name="Text Box 16"/>
          <p:cNvSpPr txBox="1">
            <a:spLocks noChangeArrowheads="1"/>
          </p:cNvSpPr>
          <p:nvPr/>
        </p:nvSpPr>
        <p:spPr bwMode="auto">
          <a:xfrm>
            <a:off x="4862513" y="1752600"/>
            <a:ext cx="4332287" cy="378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prongs are different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sized so you can’t turn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plug around.  If you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do, the electrical fields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motor are always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energized.  If there is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moisture present, the case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likely to be “hot”.  Even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double-insulated tools,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still could get a shock.  </a:t>
            </a:r>
          </a:p>
        </p:txBody>
      </p:sp>
      <p:pic>
        <p:nvPicPr>
          <p:cNvPr id="29707" name="Picture 19" descr="B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91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2" descr="MVC-008S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457200" y="17526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8"/>
          <p:cNvPicPr>
            <a:picLocks noGrp="1" noChangeArrowheads="1"/>
          </p:cNvPicPr>
          <p:nvPr>
            <p:ph type="clipArt"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4191000"/>
            <a:ext cx="1981200" cy="2057400"/>
          </a:xfr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Protective Devices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7620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Breakers and Fuses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 building, equipment, and tools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heat build-up!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depend on circuit breakers or fuses to prevent shocks!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Fault Circuit Interrupter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(GFCI)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only device which will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 worker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shock and electrocution!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  <a:p>
            <a:pPr lvl="1">
              <a:lnSpc>
                <a:spcPct val="90000"/>
              </a:lnSpc>
              <a:defRPr/>
            </a:pPr>
            <a:endParaRPr lang="en-US" sz="1600" dirty="0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33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31755" name="Picture 7" descr="PE026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825" y="3048000"/>
            <a:ext cx="21621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GFCI Protection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temporary circuits are required to have GFCI protection </a:t>
            </a:r>
            <a:r>
              <a:rPr lang="en-US" sz="3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&amp; cords must be included in an</a:t>
            </a:r>
            <a:r>
              <a:rPr 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Assured Equipment Grounding Conductor Program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extension cord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temporary circuit.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GFCIs: receptacle, circuit breaker and portable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wired correctly and tested.</a:t>
            </a:r>
            <a:r>
              <a:rPr lang="en-US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34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STUDY ELECTRICAL SAFETY DEVICE AND PROTECTION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 GFCI Works</a:t>
            </a:r>
          </a:p>
        </p:txBody>
      </p:sp>
      <p:pic>
        <p:nvPicPr>
          <p:cNvPr id="33795" name="Picture 3" descr="GF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76400"/>
            <a:ext cx="56388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/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35</a:t>
            </a:r>
            <a:endParaRPr lang="en-US"/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152400" y="1828800"/>
            <a:ext cx="2930525" cy="415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GFCI detects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‘leakage’ of 4-6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milliamps &amp; opens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circuit in 1/40</a:t>
            </a:r>
            <a:r>
              <a:rPr lang="en-US" sz="24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second. 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 without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ground plug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fast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if </a:t>
            </a:r>
            <a:r>
              <a:rPr lang="en-US" sz="2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ground . </a:t>
            </a:r>
            <a:endParaRPr lang="en-US" sz="24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GFCI Protection</a:t>
            </a:r>
          </a:p>
        </p:txBody>
      </p:sp>
      <p:pic>
        <p:nvPicPr>
          <p:cNvPr id="34819" name="Picture 3" descr="GFCI_Type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712180"/>
            <a:ext cx="4038600" cy="2302002"/>
          </a:xfr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/>
          </a:p>
        </p:txBody>
      </p: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Text Box 16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36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GFCI Protection</a:t>
            </a:r>
          </a:p>
        </p:txBody>
      </p:sp>
      <p:pic>
        <p:nvPicPr>
          <p:cNvPr id="35850" name="Content Placeholder 11" descr="Mason with Saw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133600"/>
            <a:ext cx="2971800" cy="2228850"/>
          </a:xfrm>
        </p:spPr>
      </p:pic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/>
          </a:p>
        </p:txBody>
      </p:sp>
      <p:sp>
        <p:nvSpPr>
          <p:cNvPr id="35848" name="Rectangle 15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6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37</a:t>
            </a:r>
            <a:endParaRPr lang="en-US"/>
          </a:p>
        </p:txBody>
      </p:sp>
      <p:pic>
        <p:nvPicPr>
          <p:cNvPr id="35851" name="Picture 12" descr="saws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1336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3" descr="QF26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6764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510540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GFCI breaker must be installed to protect workers using 220V masonry saws. 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91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 for Ground Continuity</a:t>
            </a:r>
          </a:p>
        </p:txBody>
      </p:sp>
      <p:pic>
        <p:nvPicPr>
          <p:cNvPr id="37891" name="Picture 3" descr="AEGC_TestDri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919583"/>
            <a:ext cx="4038600" cy="1887196"/>
          </a:xfr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2325" y="5603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38200" y="5867400"/>
            <a:ext cx="7580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else we should we notice here?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37898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/>
          </a:p>
        </p:txBody>
      </p:sp>
      <p:sp>
        <p:nvSpPr>
          <p:cNvPr id="37900" name="Text Box 14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40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1800" y="6519863"/>
            <a:ext cx="36036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depicts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Cords and Cables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7010400" cy="5257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in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shape without splices.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secured with staples, nails or bare wire.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protected from damage.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have a ground pin.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be inspected regularly and pulled from service if defective.</a:t>
            </a: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be repaired with electrical or duct tape.  Must repair with heat-shrink sleeve or bonding/vulcanizing tape to retain original insulation properties.</a:t>
            </a:r>
            <a:endParaRPr lang="en-US" sz="24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43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38923" name="Picture 5" descr="elec-KNOCKOUT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724400"/>
            <a:ext cx="1992313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24" name="Picture 15" descr="construction - 20050320 - hole in wall to utility room where extension cord comes out - 100-0031 by ClintJCL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752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1800" y="6519863"/>
            <a:ext cx="3717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depict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 Cord Types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cords must meet the National Electric Code’s (NEC) requirement for Hard/Extra Hard type.</a:t>
            </a:r>
            <a:endParaRPr lang="en-US" sz="26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markings stamped on cords.</a:t>
            </a:r>
          </a:p>
          <a:p>
            <a:pPr>
              <a:lnSpc>
                <a:spcPct val="8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Acceptable Cord Types	</a:t>
            </a:r>
          </a:p>
          <a:p>
            <a:pPr lvl="1">
              <a:lnSpc>
                <a:spcPct val="80000"/>
              </a:lnSpc>
              <a:defRPr/>
            </a:pP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Hard Use Markings:  S, ST, SO, STO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Usage Markings:  SJ, SJO, SJT, SJTO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11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44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39947" name="Picture 4" descr="P:\Reading\perm wirin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953000"/>
            <a:ext cx="52006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4191000" y="5562600"/>
            <a:ext cx="1295400" cy="5238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49" name="Rounded Rectangle 12"/>
          <p:cNvSpPr>
            <a:spLocks noChangeArrowheads="1"/>
          </p:cNvSpPr>
          <p:nvPr/>
        </p:nvSpPr>
        <p:spPr bwMode="auto">
          <a:xfrm>
            <a:off x="4191000" y="5715000"/>
            <a:ext cx="1295400" cy="5794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50" name="Rounded Rectangle 13"/>
          <p:cNvSpPr>
            <a:spLocks noChangeArrowheads="1"/>
          </p:cNvSpPr>
          <p:nvPr/>
        </p:nvSpPr>
        <p:spPr bwMode="auto">
          <a:xfrm>
            <a:off x="-914400" y="4876800"/>
            <a:ext cx="1219200" cy="5794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VC-010S"/>
          <p:cNvPicPr>
            <a:picLocks noChangeAspect="1" noChangeArrowheads="1"/>
          </p:cNvPicPr>
          <p:nvPr/>
        </p:nvPicPr>
        <p:blipFill>
          <a:blip r:embed="rId3">
            <a:lum bright="24000" contrast="6000"/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45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VC-015S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1371600" y="1524000"/>
            <a:ext cx="6335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46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152400" y="7620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 Cords-What’s the Difference?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6096000"/>
            <a:ext cx="7656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flat cords allowed on construction sites!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 Lighting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28800"/>
            <a:ext cx="39624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bulbs must be guarded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broken bulbs or empty sockets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suspended by wiring 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for wet locations</a:t>
            </a:r>
          </a:p>
        </p:txBody>
      </p:sp>
      <p:pic>
        <p:nvPicPr>
          <p:cNvPr id="44036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28600"/>
            <a:ext cx="1047750" cy="247650"/>
          </a:xfrm>
          <a:noFill/>
        </p:spPr>
      </p:pic>
      <p:pic>
        <p:nvPicPr>
          <p:cNvPr id="44044" name="Picture 15" descr="brokenbul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676400"/>
            <a:ext cx="3124200" cy="2489200"/>
          </a:xfrm>
          <a:noFill/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48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043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44045" name="Picture 4" descr="Electrical-Cont-temp light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343400"/>
            <a:ext cx="33528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6519863"/>
            <a:ext cx="3717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depict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Portable Generators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6482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frame of the portable generator need not be grounded if:</a:t>
            </a:r>
          </a:p>
          <a:p>
            <a:pPr>
              <a:lnSpc>
                <a:spcPct val="80000"/>
              </a:lnSpc>
              <a:defRPr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generator supplies only cord and plug connected equipment.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non-current carrying metal parts of equipment and the equipment grounding conductor terminals of the receptacles are bonded to the generator frame.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GFCI is required if &gt;5kV or if generator provides 220V 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 as 110V.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0" name="Picture 4" descr="RfrsGenrt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581650" y="1981200"/>
            <a:ext cx="1943100" cy="1981200"/>
          </a:xfr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5065" name="Text Box 11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/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49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Electricity Seriously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73914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is the </a:t>
            </a:r>
            <a:r>
              <a:rPr lang="en-U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leading cause of death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construction.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Electrocutions make up 12% of construction fatalities annually.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30,000 non-fatal shocks occur each year.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600 deaths occur annually due to electrocution. </a:t>
            </a:r>
          </a:p>
        </p:txBody>
      </p:sp>
      <p:pic>
        <p:nvPicPr>
          <p:cNvPr id="4103" name="Picture 11" descr="Work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419600"/>
            <a:ext cx="2133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Work Practices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7010400" cy="426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work begins, the employer must determine where exposed and concealed electrical circuits are located.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found, warning signs/labels must be posted.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 need to know the location, hazards, and protective measures.</a:t>
            </a:r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50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46091" name="Picture 13" descr="C:\Users\HP_Administrator\AppData\Local\Microsoft\Windows\Temporary Internet Files\Content.IE5\SBGJW6TM\MCj042461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613" y="2514600"/>
            <a:ext cx="23891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Work Practices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67818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Competent Person determines if performance of work could bring contact with energy.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of the worker to the energy source should be considered first.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Tools, materials, and processes should also be considered to see if they could potentially shorten the safe separation distance.</a:t>
            </a:r>
          </a:p>
          <a:p>
            <a:pPr lvl="2">
              <a:lnSpc>
                <a:spcPct val="90000"/>
              </a:lnSpc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 Metal Ladders, Re-bar, Forklift, Scaffold Frames, etc.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51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47115" name="Picture 12" descr="C:\Users\HP_Administrator\AppData\Local\Microsoft\Windows\Temporary Internet Files\Content.IE5\CEKFKC7V\MPj040234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038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Work Practices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69342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not permit work near electric circuits unless the worker is protected by: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De-energizing the circuit and grounding it.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Guarding it effectively by insulation.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means (maintaining safe separation)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De-energized circuits and equipment must be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locked/tagged out.</a:t>
            </a:r>
          </a:p>
          <a:p>
            <a:pPr>
              <a:defRPr/>
            </a:pPr>
            <a:endParaRPr lang="en-US" sz="3200" i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52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8137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8138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48139" name="Picture 4" descr="panel_l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438400"/>
            <a:ext cx="2133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 Work Practices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68580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metal ladders for or near electrical work.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wet hands when plugging or unplugging cords/equipment.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raising or lowering tools by the cord.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Unless equipment is designed for it, cannot be used in damp and wet locations.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49163" name="Picture 12" descr="http://www.swapmeetdave.com/Humor/Workshop/Safety-Ladder-In-P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429000"/>
            <a:ext cx="2244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71800" y="6519863"/>
            <a:ext cx="36036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depicts hazardous condition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839200" cy="1066800"/>
          </a:xfrm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Safety</a:t>
            </a: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34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534400" cy="36576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OSHA Citations:</a:t>
            </a:r>
          </a:p>
          <a:p>
            <a:pPr lvl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404(b)(1)(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Branch circuits: GFCI   protection/Assured Equipment Grounding Conductor Program</a:t>
            </a:r>
          </a:p>
          <a:p>
            <a:pPr lvl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.404(f)(6): Grounding path</a:t>
            </a:r>
          </a:p>
          <a:p>
            <a:pPr lvl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.403(b)(2): Equipment installation and use</a:t>
            </a:r>
          </a:p>
          <a:p>
            <a:pPr lvl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.404(b)(1)(ii): GFCI</a:t>
            </a:r>
          </a:p>
          <a:p>
            <a:pPr lvl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.403(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)(2)(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Guarding live parts</a:t>
            </a:r>
          </a:p>
        </p:txBody>
      </p:sp>
      <p:pic>
        <p:nvPicPr>
          <p:cNvPr id="50179" name="Picture 9" descr="IN0039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0" y="2286000"/>
            <a:ext cx="222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0182" name="Rectangle 12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54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0184" name="Text Box 17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0185" name="Text Box 18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56335" name="Rectangle 22"/>
          <p:cNvSpPr>
            <a:spLocks noChangeArrowheads="1"/>
          </p:cNvSpPr>
          <p:nvPr/>
        </p:nvSpPr>
        <p:spPr bwMode="auto">
          <a:xfrm>
            <a:off x="304800" y="5562600"/>
            <a:ext cx="7391400" cy="1116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the hazards addressed by these Standards best be corrected, controlled, or eliminated?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– Hazards &amp; Protections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"/>
          </p:nvPr>
        </p:nvSpPr>
        <p:spPr>
          <a:xfrm>
            <a:off x="152400" y="1295400"/>
            <a:ext cx="46482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Inadequate wiring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Exposed electrical parts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Wires with bad insulation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Ungrounded electrical systems and tools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Overloaded circuits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power tools and equipment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wrong PPE and tools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Overhead power lines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hazards are made worse in wet conditions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extension cords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Unqualified workers doing electrical work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55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</a:t>
            </a:r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14" name="Text Placeholder 12"/>
          <p:cNvSpPr txBox="1">
            <a:spLocks/>
          </p:cNvSpPr>
          <p:nvPr/>
        </p:nvSpPr>
        <p:spPr bwMode="auto">
          <a:xfrm>
            <a:off x="4724400" y="13716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00CC"/>
              </a:buClr>
              <a:buSzPct val="80000"/>
              <a:defRPr/>
            </a:pPr>
            <a:r>
              <a:rPr lang="en-US" sz="2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Measures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 grounding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GFCI’s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fuses and circuit breakers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Guard live parts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Lockout/Tagout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 use of flexible cords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Close electrical panels by Competent Person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Employee training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Ensure Competent Person on site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proper approved electrical equipment</a:t>
            </a:r>
          </a:p>
          <a:p>
            <a:pPr marL="347472" indent="-347472">
              <a:lnSpc>
                <a:spcPct val="90000"/>
              </a:lnSpc>
              <a:spcBef>
                <a:spcPts val="528"/>
              </a:spcBef>
              <a:buClr>
                <a:srgbClr val="3300CC"/>
              </a:buClr>
              <a:buSzPct val="80000"/>
              <a:buFont typeface="Wingdings 2" pitchFamily="18" charset="2"/>
              <a:buChar char=""/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Qualified person install electrical devices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7924800" cy="4114800"/>
          </a:xfrm>
        </p:spPr>
        <p:txBody>
          <a:bodyPr/>
          <a:lstStyle/>
          <a:p>
            <a:r>
              <a:rPr lang="en-US" sz="8000" smtClean="0"/>
              <a:t>Thank you 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Accidents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88392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Causes of Electrical Accidents: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Drilling and cutting through cables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defective tools, cables and equipment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maintain clearance distance of 10 feet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de-energize circuits and follow Lockout/Tagout procedures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to guard live parts from accidental worker contact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Unqualified employees working with electricity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Improper installation/use of temporary electrical systems and equipment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By-passing electrical protective devices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using GFCI (ground fault circuit interrupters) devices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ground prongs on extension cords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of Electricity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7696200" cy="40386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flow of electrons through a conductor.</a:t>
            </a: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conductor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material that allows electrons to flow through it.</a:t>
            </a: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insulator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resists the flow of electrons.</a:t>
            </a:r>
            <a:endParaRPr lang="en-US" sz="3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opposes electron flow.</a:t>
            </a:r>
          </a:p>
          <a:p>
            <a:pPr>
              <a:defRPr/>
            </a:pPr>
            <a:endParaRPr lang="en-US" sz="3200" dirty="0" smtClean="0"/>
          </a:p>
          <a:p>
            <a:pPr lvl="1">
              <a:defRPr/>
            </a:pPr>
            <a:endParaRPr lang="en-US" sz="1800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7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8200" name="Picture 6" descr="c70f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429000"/>
            <a:ext cx="1636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Flows in a </a:t>
            </a:r>
            <a:b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 or Circuit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4038600" cy="4495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are AC (alternating current) or DC (direct current).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is usually AC.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current has five parts: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Electrical source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HOT wire to the tool.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The tool itself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NEUTRAL wire returns electricity from the tool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GROUND  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922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3988" y="153988"/>
            <a:ext cx="1398587" cy="330200"/>
          </a:xfrm>
          <a:noFill/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8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9228" name="Picture 14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45894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Shocks Occur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7086600" cy="4114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travels in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circuits through conductors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(water, metal, the human body).</a:t>
            </a:r>
          </a:p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occurs when the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becomes a part of the circuit.</a:t>
            </a:r>
          </a:p>
          <a:p>
            <a:pPr>
              <a:defRPr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enters at one point &amp; leaves at another.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10251" name="Picture 12" descr="http://sub.allaboutcircuits.com/images/05001.png"/>
          <p:cNvPicPr>
            <a:picLocks noChangeAspect="1" noChangeArrowheads="1"/>
          </p:cNvPicPr>
          <p:nvPr/>
        </p:nvPicPr>
        <p:blipFill>
          <a:blip r:embed="rId3"/>
          <a:srcRect l="5304" t="12254" b="4085"/>
          <a:stretch>
            <a:fillRect/>
          </a:stretch>
        </p:blipFill>
        <p:spPr bwMode="auto">
          <a:xfrm>
            <a:off x="5638800" y="4800600"/>
            <a:ext cx="3321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11430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Shocks Occur in </a:t>
            </a:r>
            <a:b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Ways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0386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with both conductors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with one conductor and ground</a:t>
            </a:r>
          </a:p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tool: contact with “hot” metal part and ground (1), (2) &amp; (3)</a:t>
            </a:r>
          </a:p>
          <a:p>
            <a:pPr>
              <a:defRPr/>
            </a:pPr>
            <a:endParaRPr lang="en-US" sz="2800" dirty="0" smtClean="0"/>
          </a:p>
        </p:txBody>
      </p:sp>
      <p:pic>
        <p:nvPicPr>
          <p:cNvPr id="11268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28600"/>
            <a:ext cx="1047750" cy="247650"/>
          </a:xfrm>
          <a:noFill/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10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  <p:pic>
        <p:nvPicPr>
          <p:cNvPr id="11276" name="Picture 1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438400"/>
            <a:ext cx="441483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Current Flow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3 milliamp (ma):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painful shock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10 ma: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contraction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20 ma: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considered severe shock </a:t>
            </a:r>
          </a:p>
          <a:p>
            <a:pPr>
              <a:lnSpc>
                <a:spcPct val="85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30 ma: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paralysis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usually temporary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50 ma: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ventricular fibrillation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(usually fatal)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ma to 4 amp: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ventricular fibrillation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(fatal)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4 amp: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paralysis; severe burns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sz="14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6127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827213" y="0"/>
            <a:ext cx="8382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531225" y="0"/>
            <a:ext cx="612775" cy="6096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8610600" y="152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13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827213" y="136525"/>
            <a:ext cx="83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K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1889125" y="0"/>
            <a:ext cx="70167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432" rIns="0" bIns="0">
            <a:spAutoFit/>
          </a:bodyPr>
          <a:lstStyle/>
          <a:p>
            <a:pPr algn="ctr"/>
            <a:r>
              <a:rPr lang="en-US" sz="900"/>
              <a:t>SUBPART</a:t>
            </a:r>
            <a:endParaRPr lang="en-US" sz="9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3647</Words>
  <Application>Microsoft Office PowerPoint</Application>
  <PresentationFormat>On-screen Show (4:3)</PresentationFormat>
  <Paragraphs>589</Paragraphs>
  <Slides>36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TO STUDY ELECTRICAL SAFETY DEVICE AND PROTECTION </vt:lpstr>
      <vt:lpstr>Take Electricity Seriously</vt:lpstr>
      <vt:lpstr>Electrical Accidents </vt:lpstr>
      <vt:lpstr>Fundamentals of Electricity </vt:lpstr>
      <vt:lpstr>Current Flows in a  Loop or Circuit </vt:lpstr>
      <vt:lpstr>How Shocks Occur</vt:lpstr>
      <vt:lpstr>Shocks Occur in  Three Ways</vt:lpstr>
      <vt:lpstr>Effects of Current Flow</vt:lpstr>
      <vt:lpstr>Insulating the Conductors </vt:lpstr>
      <vt:lpstr>Slide 11</vt:lpstr>
      <vt:lpstr>Working Near Overhead Lines</vt:lpstr>
      <vt:lpstr>Guarding the Conductors</vt:lpstr>
      <vt:lpstr>Slide 14</vt:lpstr>
      <vt:lpstr>  Electrical main cables </vt:lpstr>
      <vt:lpstr>Equipment Grounding </vt:lpstr>
      <vt:lpstr>Slide 17</vt:lpstr>
      <vt:lpstr>Circuit Protective Devices</vt:lpstr>
      <vt:lpstr>GFCI Protection</vt:lpstr>
      <vt:lpstr>How a GFCI Works</vt:lpstr>
      <vt:lpstr>Types of GFCI Protection</vt:lpstr>
      <vt:lpstr>Types of GFCI Protection</vt:lpstr>
      <vt:lpstr>Checking for Ground Continuity</vt:lpstr>
      <vt:lpstr>Extension Cords and Cables</vt:lpstr>
      <vt:lpstr>Acceptable Cord Types </vt:lpstr>
      <vt:lpstr>Slide 26</vt:lpstr>
      <vt:lpstr>Slide 27</vt:lpstr>
      <vt:lpstr>Temporary Lighting </vt:lpstr>
      <vt:lpstr>Portable Generators</vt:lpstr>
      <vt:lpstr>Safe Work Practices</vt:lpstr>
      <vt:lpstr>Safe Work Practices</vt:lpstr>
      <vt:lpstr>Safe Work Practices</vt:lpstr>
      <vt:lpstr>Safe Work Practices</vt:lpstr>
      <vt:lpstr>Electrical Safety</vt:lpstr>
      <vt:lpstr>Summary – Hazards &amp; Protections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bittu patel</dc:creator>
  <cp:lastModifiedBy>narendra_mahavadia</cp:lastModifiedBy>
  <cp:revision>32</cp:revision>
  <dcterms:created xsi:type="dcterms:W3CDTF">2013-11-25T16:24:30Z</dcterms:created>
  <dcterms:modified xsi:type="dcterms:W3CDTF">2013-12-19T06:21:56Z</dcterms:modified>
</cp:coreProperties>
</file>